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embeddedFontLst>
    <p:embeddedFont>
      <p:font typeface="Raleway"/>
      <p:regular r:id="rId44"/>
      <p:bold r:id="rId45"/>
      <p:italic r:id="rId46"/>
      <p:boldItalic r:id="rId47"/>
    </p:embeddedFont>
    <p:embeddedFont>
      <p:font typeface="Raleway SemiBold"/>
      <p:regular r:id="rId48"/>
      <p:bold r:id="rId49"/>
      <p:italic r:id="rId50"/>
      <p:boldItalic r:id="rId51"/>
    </p:embeddedFont>
    <p:embeddedFont>
      <p:font typeface="Roboto"/>
      <p:regular r:id="rId52"/>
      <p:bold r:id="rId53"/>
      <p:italic r:id="rId54"/>
      <p:boldItalic r:id="rId55"/>
    </p:embeddedFont>
    <p:embeddedFont>
      <p:font typeface="Lato"/>
      <p:regular r:id="rId56"/>
      <p:bold r:id="rId57"/>
      <p:italic r:id="rId58"/>
      <p:boldItalic r:id="rId59"/>
    </p:embeddedFont>
    <p:embeddedFont>
      <p:font typeface="Lato Light"/>
      <p:regular r:id="rId60"/>
      <p:bold r:id="rId61"/>
      <p:italic r:id="rId62"/>
      <p:boldItalic r:id="rId63"/>
    </p:embeddedFont>
    <p:embeddedFont>
      <p:font typeface="Raleway Light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7F7921-3AA9-4571-B8B1-FF24913BE798}">
  <a:tblStyle styleId="{D77F7921-3AA9-4571-B8B1-FF24913BE7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Raleway-regular.fntdata"/><Relationship Id="rId43" Type="http://schemas.openxmlformats.org/officeDocument/2006/relationships/slide" Target="slides/slide37.xml"/><Relationship Id="rId46" Type="http://schemas.openxmlformats.org/officeDocument/2006/relationships/font" Target="fonts/Raleway-italic.fntdata"/><Relationship Id="rId45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alewaySemiBold-regular.fntdata"/><Relationship Id="rId47" Type="http://schemas.openxmlformats.org/officeDocument/2006/relationships/font" Target="fonts/Raleway-boldItalic.fntdata"/><Relationship Id="rId49" Type="http://schemas.openxmlformats.org/officeDocument/2006/relationships/font" Target="fonts/Raleway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LatoLight-italic.fntdata"/><Relationship Id="rId61" Type="http://schemas.openxmlformats.org/officeDocument/2006/relationships/font" Target="fonts/LatoLight-bold.fntdata"/><Relationship Id="rId20" Type="http://schemas.openxmlformats.org/officeDocument/2006/relationships/slide" Target="slides/slide14.xml"/><Relationship Id="rId64" Type="http://schemas.openxmlformats.org/officeDocument/2006/relationships/font" Target="fonts/RalewayLight-regular.fntdata"/><Relationship Id="rId63" Type="http://schemas.openxmlformats.org/officeDocument/2006/relationships/font" Target="fonts/LatoLight-boldItalic.fntdata"/><Relationship Id="rId22" Type="http://schemas.openxmlformats.org/officeDocument/2006/relationships/slide" Target="slides/slide16.xml"/><Relationship Id="rId66" Type="http://schemas.openxmlformats.org/officeDocument/2006/relationships/font" Target="fonts/RalewayLight-italic.fntdata"/><Relationship Id="rId21" Type="http://schemas.openxmlformats.org/officeDocument/2006/relationships/slide" Target="slides/slide15.xml"/><Relationship Id="rId65" Type="http://schemas.openxmlformats.org/officeDocument/2006/relationships/font" Target="fonts/RalewayLight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7" Type="http://schemas.openxmlformats.org/officeDocument/2006/relationships/font" Target="fonts/RalewayLight-boldItalic.fntdata"/><Relationship Id="rId60" Type="http://schemas.openxmlformats.org/officeDocument/2006/relationships/font" Target="fonts/LatoLight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alewaySemiBold-boldItalic.fntdata"/><Relationship Id="rId50" Type="http://schemas.openxmlformats.org/officeDocument/2006/relationships/font" Target="fonts/RalewaySemiBold-italic.fntdata"/><Relationship Id="rId53" Type="http://schemas.openxmlformats.org/officeDocument/2006/relationships/font" Target="fonts/Roboto-bold.fntdata"/><Relationship Id="rId52" Type="http://schemas.openxmlformats.org/officeDocument/2006/relationships/font" Target="fonts/Roboto-regular.fntdata"/><Relationship Id="rId11" Type="http://schemas.openxmlformats.org/officeDocument/2006/relationships/slide" Target="slides/slide5.xml"/><Relationship Id="rId55" Type="http://schemas.openxmlformats.org/officeDocument/2006/relationships/font" Target="fonts/Roboto-boldItalic.fntdata"/><Relationship Id="rId10" Type="http://schemas.openxmlformats.org/officeDocument/2006/relationships/slide" Target="slides/slide4.xml"/><Relationship Id="rId54" Type="http://schemas.openxmlformats.org/officeDocument/2006/relationships/font" Target="fonts/Roboto-italic.fntdata"/><Relationship Id="rId13" Type="http://schemas.openxmlformats.org/officeDocument/2006/relationships/slide" Target="slides/slide7.xml"/><Relationship Id="rId57" Type="http://schemas.openxmlformats.org/officeDocument/2006/relationships/font" Target="fonts/Lato-bold.fntdata"/><Relationship Id="rId12" Type="http://schemas.openxmlformats.org/officeDocument/2006/relationships/slide" Target="slides/slide6.xml"/><Relationship Id="rId56" Type="http://schemas.openxmlformats.org/officeDocument/2006/relationships/font" Target="fonts/Lato-regular.fntdata"/><Relationship Id="rId15" Type="http://schemas.openxmlformats.org/officeDocument/2006/relationships/slide" Target="slides/slide9.xml"/><Relationship Id="rId59" Type="http://schemas.openxmlformats.org/officeDocument/2006/relationships/font" Target="fonts/Lato-boldItalic.fntdata"/><Relationship Id="rId14" Type="http://schemas.openxmlformats.org/officeDocument/2006/relationships/slide" Target="slides/slide8.xml"/><Relationship Id="rId58" Type="http://schemas.openxmlformats.org/officeDocument/2006/relationships/font" Target="fonts/La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1cffc9f9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1cffc9f9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1cffc9f9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1cffc9f9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1cffc9f9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1cffc9f9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1cffc9f9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1cffc9f9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1cffc9f9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1cffc9f9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1cffc9f9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1cffc9f9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4398c01a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4398c01a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1cffc9f9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1cffc9f9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44bdc3c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344bdc3c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44bdc3c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44bdc3c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cfea4b6e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cfea4b6e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fe3567763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1fe3567763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fe3567763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fe3567763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fe3567763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fe3567763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fe356776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1fe356776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fe3567763_7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fe3567763_7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fe3567763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1fe3567763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1cffc9f9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1cffc9f9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44bdc3cc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44bdc3cc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1cffc9f9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1cffc9f9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44bdc3c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44bdc3c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44bdc3f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44bdc3f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44bdc3c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344bdc3c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44bdc3c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44bdc3c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55555"/>
                </a:solidFill>
                <a:latin typeface="Roboto"/>
                <a:ea typeface="Roboto"/>
                <a:cs typeface="Roboto"/>
                <a:sym typeface="Roboto"/>
              </a:rPr>
              <a:t> Frequency Synchronization, Light Load Efficiency,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344bdc3c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344bdc3c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44bdc3cc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344bdc3cc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fe3567763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1fe3567763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</a:t>
            </a:r>
            <a:r>
              <a:rPr lang="en"/>
              <a:t>testing</a:t>
            </a:r>
            <a:r>
              <a:rPr lang="en"/>
              <a:t> we ran into some problems, most </a:t>
            </a:r>
            <a:r>
              <a:rPr lang="en"/>
              <a:t>noticeably</a:t>
            </a:r>
            <a:r>
              <a:rPr lang="en"/>
              <a:t> with </a:t>
            </a:r>
            <a:r>
              <a:rPr lang="en"/>
              <a:t>sound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the I2S interface is is simple in wiring, it can </a:t>
            </a:r>
            <a:r>
              <a:rPr lang="en"/>
              <a:t>generate</a:t>
            </a:r>
            <a:r>
              <a:rPr lang="en"/>
              <a:t> clocking issues with the pcm5122s PLL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there is not system or master </a:t>
            </a:r>
            <a:r>
              <a:rPr lang="en"/>
              <a:t>clock</a:t>
            </a:r>
            <a:r>
              <a:rPr lang="en"/>
              <a:t> the PLL reads the Bit clock, and the Bit </a:t>
            </a:r>
            <a:r>
              <a:rPr lang="en"/>
              <a:t>clock</a:t>
            </a:r>
            <a:r>
              <a:rPr lang="en"/>
              <a:t> is being read from the RP2040 </a:t>
            </a:r>
            <a:r>
              <a:rPr lang="en"/>
              <a:t>reference</a:t>
            </a:r>
            <a:r>
              <a:rPr lang="en"/>
              <a:t> clock </a:t>
            </a:r>
            <a:r>
              <a:rPr lang="en"/>
              <a:t>which</a:t>
            </a:r>
            <a:r>
              <a:rPr lang="en"/>
              <a:t> is only 12MHz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</a:t>
            </a:r>
            <a:r>
              <a:rPr lang="en"/>
              <a:t>causing</a:t>
            </a:r>
            <a:r>
              <a:rPr lang="en"/>
              <a:t> </a:t>
            </a:r>
            <a:r>
              <a:rPr lang="en"/>
              <a:t>sample</a:t>
            </a:r>
            <a:r>
              <a:rPr lang="en"/>
              <a:t> rate issues </a:t>
            </a:r>
            <a:r>
              <a:rPr lang="en"/>
              <a:t>requiring</a:t>
            </a:r>
            <a:r>
              <a:rPr lang="en"/>
              <a:t> us to resample any standard file we use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solution includes Writing code for higher </a:t>
            </a:r>
            <a:r>
              <a:rPr lang="en"/>
              <a:t>clock</a:t>
            </a:r>
            <a:r>
              <a:rPr lang="en"/>
              <a:t> </a:t>
            </a:r>
            <a:r>
              <a:rPr lang="en"/>
              <a:t>timing</a:t>
            </a:r>
            <a:r>
              <a:rPr lang="en"/>
              <a:t> in software wich would allow us to use an external clock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</a:t>
            </a:r>
            <a:r>
              <a:rPr lang="en"/>
              <a:t>simply</a:t>
            </a:r>
            <a:r>
              <a:rPr lang="en"/>
              <a:t> running a higher </a:t>
            </a:r>
            <a:r>
              <a:rPr lang="en"/>
              <a:t>clock</a:t>
            </a:r>
            <a:r>
              <a:rPr lang="en"/>
              <a:t> MCU, as we also tested with the ESP32-s3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</a:t>
            </a:r>
            <a:r>
              <a:rPr lang="en"/>
              <a:t>issues involves the overall support for the RP2040 although the raspberry pi community has worked heavily on the RP2040 it is very new and does not have a native 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Luckily we have found very helpful libraries have been able to design around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issue comes with  gui development in python,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python is an easy to code with language there isn't a lot of great Gui support when compared to other languages this has prompted us to do more research into the matter, or in the worst case use another language.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1cffc9f9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1cffc9f9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31cffc9f9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31cffc9f9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fe3567763_7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1fe3567763_7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44bdc3f7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44bdc3f7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1cffc9f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1cffc9f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44bdc3f7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44bdc3f7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1cffc9f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1cffc9f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1cffc9f9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1cffc9f9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1cffc9f9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1cffc9f9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rXGdg194QVmaKAXCZnDCduvIRQTIR3Vz/view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drive.google.com/file/d/1rQWkmuaZiN3YByZYxcesSbvvG_m9u6k3/view" TargetMode="External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://drive.google.com/file/d/1NrZESiUMNA-kTMMCJ73GGmmtd7I8NPHM/view" TargetMode="External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hyperlink" Target="http://drive.google.com/file/d/1q6Op4F_Hw_Yp6liE5zuSsibkABxjT5wS/view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hyperlink" Target="http://drive.google.com/file/d/13MrCiffeiCH3iJPv-yUkBG7FJbyFEVYE/view" TargetMode="External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hyperlink" Target="http://drive.google.com/file/d/1En7fAkdw1S2IoAZfzBKJwr1_AxUd9shB/view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g-vwmHx6XKdylJaPhmhsr52Ni5uT3V7Q/view" TargetMode="External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aulOxUA0v2HgCNfVkCv7whuX3Q9Soo3F/view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nGzaw8i32GsAcOgYmdlmQZE6i_P-VePu/view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i9wo_G_g9E6UYzLzCiQA9PQYnBEPVMdK/view" TargetMode="External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11.png"/><Relationship Id="rId5" Type="http://schemas.openxmlformats.org/officeDocument/2006/relationships/hyperlink" Target="http://drive.google.com/file/d/1t9EJd1rjbuch7AcqxkDbCga3HSuprPur/view" TargetMode="External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-NhmE34LINYmBXQDw7TKpfyayx5Cz4QE/view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KbSbotMKoNFNk5QJmXQvUBttYTbYM0AH/view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hyperlink" Target="http://drive.google.com/file/d/1qMD1NSTgXhNA0xUFgfQ75nljvz1fy6YF/view" TargetMode="External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hyperlink" Target="http://drive.google.com/file/d/1NRq_yY0h0flJU1eKDCiptpVhKrBC8jfD/view" TargetMode="External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hyperlink" Target="http://drive.google.com/file/d/1GPrgJB01P_HmtROuSy5SlSAAqMpLzDOT/view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E4bSBRqpjbVUxVs1RlBBnm-K6N2kymQc/view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azf9XOCDzMYqwL6RvYM0dDX2D4VN6LyG/view" TargetMode="External"/><Relationship Id="rId5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hyperlink" Target="http://drive.google.com/file/d/14Z7YwCas1Chd2f7opwYkz2QKku9M1zMf/view" TargetMode="External"/><Relationship Id="rId5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CcyzZg2b5WsVmRxQXVl8tI6ha5-r-tr0/view" TargetMode="External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gRIDqLEzouBs8t6zfIUwU3-l_jkOZnzO/view" TargetMode="External"/><Relationship Id="rId5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hyperlink" Target="http://drive.google.com/file/d/1zJCASa5H5Q2HrzBI5R0Rc_ML9NH8VIK5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B5p80NBtXa4oAopRogDF5u7Tm8U1R-uy/view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hyperlink" Target="http://drive.google.com/file/d/1B7jQF6rimjzCeYqYJ22xBQQQ5I2QMH5f/view" TargetMode="External"/><Relationship Id="rId5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hyperlink" Target="http://drive.google.com/file/d/1IX3sJ9tS1x7cT7oWxpm7-njAnxE2VFJP/view" TargetMode="External"/><Relationship Id="rId6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s1ZvpcXMHbtY80uHClrWhm4CDVtXfbq1/view" TargetMode="External"/><Relationship Id="rId5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hyperlink" Target="http://drive.google.com/file/d/1hqLqoDlAmEBc8YisNRLFdeyKtIRgE3B5/view" TargetMode="External"/><Relationship Id="rId5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drive.google.com/file/d/1g-ogWw3eAc1BB85mgOrzdUoCLImYfpI8/view" TargetMode="External"/><Relationship Id="rId4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drive.google.com/file/d/1pIZH9TH9NHbu6UluDeF-CsxDHewQP6t4/view" TargetMode="External"/><Relationship Id="rId4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Relationship Id="rId4" Type="http://schemas.openxmlformats.org/officeDocument/2006/relationships/hyperlink" Target="http://drive.google.com/file/d/1_KxjYDZOZrT4CZSx-dXpGXBzSVE5hOi4/view" TargetMode="External"/><Relationship Id="rId5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drive.google.com/file/d/1qPvLbswHuepPxHyLBQ6fZzk8a0wMXfBC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QM8L0jnHDdemdSpyFwYu0G-uLp_-Fixv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syVckhpkZjjUK4rSGSjIskX8qCJB8Hvf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R7yApqrHAedPkDxJIuF3bn33ck1ebf1S/view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pRWxeLNcQ9J9IVMFNiCLUEftsLg7nTb8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hyperlink" Target="http://drive.google.com/file/d/1NSM3D1GvcxCTDl3XznraEVnuuSHP8cIr/view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hyperlink" Target="http://drive.google.com/file/d/1TXGnQA7JOjxF8cYFk7SC6YIJz6eQ2B-o/view" TargetMode="External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C.D.R.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Smart Surveillance Hub</a:t>
            </a:r>
            <a:endParaRPr b="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8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Matthew Weinert, Korey Lombardi, Kenneth Ancrum, Joshua </a:t>
            </a:r>
            <a:r>
              <a:rPr lang="en"/>
              <a:t>Sherrill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15</a:t>
            </a:r>
            <a:endParaRPr/>
          </a:p>
        </p:txBody>
      </p:sp>
      <p:pic>
        <p:nvPicPr>
          <p:cNvPr id="88" name="Google Shape;88;p13" title="3390 Foxcroft Cir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729450" y="1240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Software Stack: </a:t>
            </a:r>
            <a:endParaRPr b="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Python vs. Node</a:t>
            </a:r>
            <a:endParaRPr b="0"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1163200" y="2347725"/>
            <a:ext cx="4065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Node</a:t>
            </a:r>
            <a:r>
              <a:rPr lang="en" sz="1500"/>
              <a:t>: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Javascript ES6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ElectronJS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Application GUI framework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TensorFlow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Computer vision library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FFMPEG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Video streaming software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MicroPythonJS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Interfacing software</a:t>
            </a:r>
            <a:endParaRPr sz="1500"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100" y="964900"/>
            <a:ext cx="3317451" cy="20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642" y="3188517"/>
            <a:ext cx="1730350" cy="17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 title="10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729450" y="1240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Software Stack: </a:t>
            </a:r>
            <a:endParaRPr b="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Python vs. Node</a:t>
            </a:r>
            <a:endParaRPr b="0"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1125650" y="2376025"/>
            <a:ext cx="3713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Python</a:t>
            </a:r>
            <a:r>
              <a:rPr lang="en"/>
              <a:t>:</a:t>
            </a:r>
            <a:endParaRPr/>
          </a:p>
          <a:p>
            <a:pPr indent="-316706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1500"/>
              <a:t>Python &amp; Micropython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1500"/>
              <a:t>PYQT5</a:t>
            </a:r>
            <a:endParaRPr sz="1500"/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arenR"/>
            </a:pPr>
            <a:r>
              <a:rPr lang="en" sz="1500"/>
              <a:t>Application GUI framework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1500"/>
              <a:t>PyInstaller</a:t>
            </a:r>
            <a:endParaRPr sz="1500"/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arenR"/>
            </a:pPr>
            <a:r>
              <a:rPr lang="en" sz="1500"/>
              <a:t>Package creator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1500"/>
              <a:t>OpenCV</a:t>
            </a:r>
            <a:endParaRPr sz="1500"/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arenR"/>
            </a:pPr>
            <a:r>
              <a:rPr lang="en" sz="1500"/>
              <a:t>Video streaming software</a:t>
            </a:r>
            <a:endParaRPr sz="1500"/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arenR"/>
            </a:pPr>
            <a:r>
              <a:rPr lang="en" sz="1500"/>
              <a:t>Computer vision library</a:t>
            </a:r>
            <a:endParaRPr sz="1500"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687" y="816025"/>
            <a:ext cx="1991949" cy="207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924" y="3062449"/>
            <a:ext cx="1617474" cy="199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 title="11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525" y="0"/>
            <a:ext cx="71894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 title="1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56325"/>
            <a:ext cx="187175" cy="18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271175" y="1324950"/>
            <a:ext cx="1580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aleway"/>
                <a:ea typeface="Raleway"/>
                <a:cs typeface="Raleway"/>
                <a:sym typeface="Raleway"/>
              </a:rPr>
              <a:t>Graphical 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aleway"/>
                <a:ea typeface="Raleway"/>
                <a:cs typeface="Raleway"/>
                <a:sym typeface="Raleway"/>
              </a:rPr>
              <a:t>User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aleway"/>
                <a:ea typeface="Raleway"/>
                <a:cs typeface="Raleway"/>
                <a:sym typeface="Raleway"/>
              </a:rPr>
              <a:t>Interface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730000" y="1318650"/>
            <a:ext cx="1084200" cy="1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GUI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Live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Feed</a:t>
            </a:r>
            <a:endParaRPr b="0"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000" y="0"/>
            <a:ext cx="71240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 title="1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61450"/>
            <a:ext cx="182050" cy="1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83350" y="1337250"/>
            <a:ext cx="17208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GUI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Playback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Feed</a:t>
            </a:r>
            <a:endParaRPr b="0"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150" y="0"/>
            <a:ext cx="70398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 title="1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56300"/>
            <a:ext cx="187200" cy="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1047950" y="1786200"/>
            <a:ext cx="2758200" cy="15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200"/>
              <a:t>Software</a:t>
            </a:r>
            <a:endParaRPr b="0"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200"/>
              <a:t>Flowchart</a:t>
            </a:r>
            <a:endParaRPr b="0" sz="4200"/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 b="3499" l="-1460" r="1460" t="-3500"/>
          <a:stretch/>
        </p:blipFill>
        <p:spPr>
          <a:xfrm>
            <a:off x="4572000" y="0"/>
            <a:ext cx="4508626" cy="50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 title="1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Key Software Takeaways</a:t>
            </a:r>
            <a:endParaRPr b="0"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Multithreaded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Each video has its own thread dedicated to the video stream, this makes the application scalable; this makes our stretch goal of multiple streaming concurrently running possible without data leaks.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Error checking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Preventing the user to input or use bad or faulty data, such as a bad RTSP url or if the camera disconnects the user’s directed back to the home page.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Portable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Raspberry P</a:t>
            </a:r>
            <a:r>
              <a:rPr lang="en"/>
              <a:t>i</a:t>
            </a:r>
            <a:r>
              <a:rPr lang="en"/>
              <a:t> O.S. is Ras</a:t>
            </a:r>
            <a:r>
              <a:rPr lang="en"/>
              <a:t>p</a:t>
            </a:r>
            <a:r>
              <a:rPr lang="en"/>
              <a:t>bian, which is linux based and our targeted platform, but the software can also run on Windows or MacOS.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Universal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RTSP streams are universal to all IP cameras, which allows this application to easily interface with most (if not all) IP cameras.</a:t>
            </a:r>
            <a:endParaRPr/>
          </a:p>
        </p:txBody>
      </p:sp>
      <p:pic>
        <p:nvPicPr>
          <p:cNvPr id="201" name="Google Shape;201;p28" title="16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Detection Software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729450" y="2078875"/>
            <a:ext cx="7161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application’s human detection capability is implemented using OpenCV, a popular computer vision library.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OpenCV provides a method named HOG (Histograms of Oriented Gradients) that’s made exclusively for detecting pedestrians.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method w</a:t>
            </a:r>
            <a:r>
              <a:rPr lang="en"/>
              <a:t>orks best when a person is in full view of the camera’s display with both of their arms and legs in sight.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default parameters used for detection slowed down our applications performance. To maximize application performance we increased the winstride and scale parameters.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Consecutive detections are made for each human.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 b</a:t>
            </a:r>
            <a:r>
              <a:rPr lang="en"/>
              <a:t>uilt a timer in the software to keep the system from alerting the user everytime opencv makes a consecutive detection on one person. </a:t>
            </a:r>
            <a:endParaRPr/>
          </a:p>
        </p:txBody>
      </p:sp>
      <p:pic>
        <p:nvPicPr>
          <p:cNvPr id="208" name="Google Shape;208;p29" title="a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Modifying Human Detection Parameters</a:t>
            </a:r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4162325" y="1981625"/>
            <a:ext cx="4372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camera captures each frame containing 1920x1080 pixels.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Resizing each frame to 400x225 pixels was ideal for accuracy and performance.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detection algorithm uses a winstride technique that iterates over the pixels of each frame.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default winstride with parameters of (4,4) was slowing down our applications performance causing the live video stream to lag.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Changing the winstride parameters to (8,8) improved application performance while maintaining accuracy. </a:t>
            </a:r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75" y="2321750"/>
            <a:ext cx="3639350" cy="20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 title="1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Testing </a:t>
            </a:r>
            <a:r>
              <a:rPr b="0" lang="en"/>
              <a:t>Human Detection Performance</a:t>
            </a:r>
            <a:endParaRPr b="0"/>
          </a:p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3508763" y="2190825"/>
            <a:ext cx="48543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Below is a tested human detection with its output in  the terminal. The numbers inside the brackets are the coordinates of where the human was found within the frame.  </a:t>
            </a:r>
            <a:endParaRPr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853850"/>
            <a:ext cx="2061790" cy="313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625" y="3354577"/>
            <a:ext cx="5478575" cy="16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 title="19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Overview</a:t>
            </a:r>
            <a:endParaRPr b="0"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Project rundown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Roles &amp; responsibilities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Budget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Software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Firmware / OpenCV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Electrical Schematic / Design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Progress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Issues &amp; </a:t>
            </a:r>
            <a:r>
              <a:rPr lang="en"/>
              <a:t>upcoming</a:t>
            </a:r>
            <a:r>
              <a:rPr lang="en"/>
              <a:t> tasks</a:t>
            </a:r>
            <a:endParaRPr/>
          </a:p>
        </p:txBody>
      </p:sp>
      <p:pic>
        <p:nvPicPr>
          <p:cNvPr id="95" name="Google Shape;95;p14" title="3390 Foxcroft Cir 2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CircuitPython vs MicroPython</a:t>
            </a:r>
            <a:endParaRPr/>
          </a:p>
        </p:txBody>
      </p:sp>
      <p:sp>
        <p:nvSpPr>
          <p:cNvPr id="231" name="Google Shape;231;p32"/>
          <p:cNvSpPr txBox="1"/>
          <p:nvPr/>
        </p:nvSpPr>
        <p:spPr>
          <a:xfrm>
            <a:off x="4719675" y="2173475"/>
            <a:ext cx="3562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MicroPython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Python based programming language designed  for interacting with microcontrollers.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Multiple files can be run at the same time allowing state to be shared.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Files can be executed more than once.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Offers more flexibility but also  more complex than CircuitPython.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470525" y="2173475"/>
            <a:ext cx="4046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CircuitPython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Programming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language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based on Python and MicroPython designed to interact with microcontrollers.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It was built specifically for adafruit boards.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Only one file can be run at a time.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Code is executed at startup of device or reload and can’t  be ran again.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Simpler but less flexible than MicroPython.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" name="Google Shape;233;p32" title="20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Communicating with the Microcontroller</a:t>
            </a:r>
            <a:endParaRPr/>
          </a:p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729450" y="2078875"/>
            <a:ext cx="4833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signals are </a:t>
            </a:r>
            <a:r>
              <a:rPr lang="en"/>
              <a:t>transmitted</a:t>
            </a:r>
            <a:r>
              <a:rPr lang="en"/>
              <a:t> from the  Raspberry Pi and </a:t>
            </a:r>
            <a:r>
              <a:rPr lang="en"/>
              <a:t>received</a:t>
            </a:r>
            <a:r>
              <a:rPr lang="en"/>
              <a:t> from the microcontroller via USB serial communication.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Once the signal is </a:t>
            </a:r>
            <a:r>
              <a:rPr lang="en"/>
              <a:t>received by the microcontroller, it triggers the necessary functions to activate the peripherals attached to the microcontroller.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functionality controlling the peripherals  is controlled by a single python file that’s flashed to the microcontroller.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Python file runs every time microcontroller  boots.   </a:t>
            </a: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625" y="1853850"/>
            <a:ext cx="2424280" cy="298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 title="2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 Playback using I2S</a:t>
            </a:r>
            <a:endParaRPr/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729450" y="2078875"/>
            <a:ext cx="3727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I2S is the standard used for digital audio communication between the Raspberry Pi Pico and the speakers attached to the Smart Hub device.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are three necessary connections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Bit clock or serial clock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Word select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Serial data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450" y="2408897"/>
            <a:ext cx="3415450" cy="13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 title="2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/>
        </p:nvSpPr>
        <p:spPr>
          <a:xfrm>
            <a:off x="283100" y="283125"/>
            <a:ext cx="397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Development Environments Used 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13" y="1442714"/>
            <a:ext cx="2170651" cy="122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38" y="2619638"/>
            <a:ext cx="1963025" cy="10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2762" y="2076275"/>
            <a:ext cx="990951" cy="9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7575" y="3430825"/>
            <a:ext cx="1221325" cy="1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688" y="4005937"/>
            <a:ext cx="918925" cy="9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>
            <a:off x="5162375" y="670050"/>
            <a:ext cx="3048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Fusion 360 &amp; Eagle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3D modeling and ECAD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schematic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design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5256750" y="1971438"/>
            <a:ext cx="3048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Multisim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For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schematic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analysis and simulation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5162375" y="3272850"/>
            <a:ext cx="369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Thonny &amp; Visual studio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For Python and CircuitPython programming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35" title="23.mp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81300" y="40564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Hardware</a:t>
            </a:r>
            <a:endParaRPr b="0"/>
          </a:p>
        </p:txBody>
      </p:sp>
      <p:pic>
        <p:nvPicPr>
          <p:cNvPr id="269" name="Google Shape;269;p36" title="Slide 24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0" y="46377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649450" y="337125"/>
            <a:ext cx="3050100" cy="6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Hardware Diagram</a:t>
            </a:r>
            <a:r>
              <a:rPr lang="en"/>
              <a:t> </a:t>
            </a:r>
            <a:endParaRPr/>
          </a:p>
        </p:txBody>
      </p:sp>
      <p:sp>
        <p:nvSpPr>
          <p:cNvPr id="275" name="Google Shape;275;p37"/>
          <p:cNvSpPr txBox="1"/>
          <p:nvPr>
            <p:ph idx="1" type="subTitle"/>
          </p:nvPr>
        </p:nvSpPr>
        <p:spPr>
          <a:xfrm>
            <a:off x="524050" y="1415575"/>
            <a:ext cx="3590700" cy="3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Raspberry</a:t>
            </a:r>
            <a:r>
              <a:rPr lang="en" sz="1500"/>
              <a:t> Pi 4 </a:t>
            </a:r>
            <a:endParaRPr sz="15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The </a:t>
            </a:r>
            <a:r>
              <a:rPr lang="en" sz="1200"/>
              <a:t>responsibilities of the raspberry pi are related to higher computation, front and back and software, driver for the  main display, and communication with our Custom PCB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/>
              <a:t>Custom PCB (MCU)</a:t>
            </a:r>
            <a:endParaRPr sz="15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 Back end software as well as sound and lighting peripherals, Low noise and Low power designed for constant usage</a:t>
            </a:r>
            <a:endParaRPr sz="1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/>
              <a:t>Low profile sizing </a:t>
            </a:r>
            <a:endParaRPr sz="15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/>
              <a:t> </a:t>
            </a:r>
            <a:r>
              <a:rPr lang="en" sz="1200"/>
              <a:t>Designed for mobility and lower power usage making compatibility in smaller settings easier </a:t>
            </a:r>
            <a:endParaRPr sz="1200"/>
          </a:p>
        </p:txBody>
      </p:sp>
      <p:pic>
        <p:nvPicPr>
          <p:cNvPr id="276" name="Google Shape;2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 title="slide 2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07575"/>
            <a:ext cx="219250" cy="2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25" y="152400"/>
            <a:ext cx="821972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8"/>
          <p:cNvSpPr txBox="1"/>
          <p:nvPr/>
        </p:nvSpPr>
        <p:spPr>
          <a:xfrm rot="-5400000">
            <a:off x="-2193850" y="2073675"/>
            <a:ext cx="532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aleway"/>
                <a:ea typeface="Raleway"/>
                <a:cs typeface="Raleway"/>
                <a:sym typeface="Raleway"/>
              </a:rPr>
              <a:t>Overall EAGLE Schematic</a:t>
            </a:r>
            <a:endParaRPr sz="2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4" name="Google Shape;284;p38" title="slide2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48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>
            <p:ph type="title"/>
          </p:nvPr>
        </p:nvSpPr>
        <p:spPr>
          <a:xfrm>
            <a:off x="671775" y="105475"/>
            <a:ext cx="34995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Raleway Light"/>
                <a:ea typeface="Raleway Light"/>
                <a:cs typeface="Raleway Light"/>
                <a:sym typeface="Raleway Light"/>
              </a:rPr>
              <a:t>Microcontroller options</a:t>
            </a:r>
            <a:r>
              <a:rPr lang="en"/>
              <a:t> </a:t>
            </a:r>
            <a:endParaRPr/>
          </a:p>
        </p:txBody>
      </p:sp>
      <p:sp>
        <p:nvSpPr>
          <p:cNvPr id="290" name="Google Shape;290;p39"/>
          <p:cNvSpPr txBox="1"/>
          <p:nvPr>
            <p:ph idx="1" type="subTitle"/>
          </p:nvPr>
        </p:nvSpPr>
        <p:spPr>
          <a:xfrm>
            <a:off x="534450" y="2115600"/>
            <a:ext cx="3300900" cy="16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P</a:t>
            </a:r>
            <a:r>
              <a:rPr lang="en"/>
              <a:t>arameters</a:t>
            </a:r>
            <a:r>
              <a:rPr lang="en"/>
              <a:t>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Fast clock speeds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Onboard Analog to Digital Converter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Plenty of GPIO pins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extensive</a:t>
            </a:r>
            <a:r>
              <a:rPr lang="en"/>
              <a:t> </a:t>
            </a:r>
            <a:r>
              <a:rPr lang="en"/>
              <a:t>library</a:t>
            </a:r>
            <a:r>
              <a:rPr lang="en"/>
              <a:t> </a:t>
            </a:r>
            <a:r>
              <a:rPr lang="en"/>
              <a:t>support</a:t>
            </a:r>
            <a:r>
              <a:rPr lang="en"/>
              <a:t> </a:t>
            </a:r>
            <a:endParaRPr/>
          </a:p>
        </p:txBody>
      </p:sp>
      <p:graphicFrame>
        <p:nvGraphicFramePr>
          <p:cNvPr id="291" name="Google Shape;291;p39"/>
          <p:cNvGraphicFramePr/>
          <p:nvPr/>
        </p:nvGraphicFramePr>
        <p:xfrm>
          <a:off x="4862750" y="6612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{D77F7921-3AA9-4571-B8B1-FF24913BE798}</a:tableStyleId>
              </a:tblPr>
              <a:tblGrid>
                <a:gridCol w="2000275"/>
                <a:gridCol w="20002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RP2040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ESP-S3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Dual-core Arm Cortex-M0+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None/>
                      </a:pPr>
                      <a:r>
                        <a:rPr lang="en" sz="1200">
                          <a:solidFill>
                            <a:srgbClr val="404040"/>
                          </a:solidFill>
                          <a:highlight>
                            <a:srgbClr val="FCFCFC"/>
                          </a:highlight>
                        </a:rPr>
                        <a:t>Dual high performance Xtensa® 32-bit LX7 CPU cores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264KB on-chip SRAM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04040"/>
                          </a:solidFill>
                          <a:highlight>
                            <a:srgbClr val="FCFCFC"/>
                          </a:highlight>
                        </a:rPr>
                        <a:t>Ultra Low Power co-processor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0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8 × Programmable I/O (PIO) state machines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None/>
                      </a:pPr>
                      <a:r>
                        <a:rPr lang="en" sz="1200">
                          <a:solidFill>
                            <a:srgbClr val="404040"/>
                          </a:solidFill>
                          <a:highlight>
                            <a:srgbClr val="FCFCFC"/>
                          </a:highlight>
                        </a:rPr>
                        <a:t>Wi-Fi (2.4 GHz band)Bluetooth Low Energy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1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Low-power sleep and dormant modes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Lots of </a:t>
                      </a:r>
                      <a:r>
                        <a:rPr lang="en"/>
                        <a:t>library</a:t>
                      </a:r>
                      <a:r>
                        <a:rPr lang="en"/>
                        <a:t> support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1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Unit price- $1</a:t>
                      </a:r>
                      <a:endParaRPr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Unit price- $1.85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92" name="Google Shape;292;p39" title="Slide 27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292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>
            <p:ph type="title"/>
          </p:nvPr>
        </p:nvSpPr>
        <p:spPr>
          <a:xfrm>
            <a:off x="699925" y="55325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RP2040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Microcontroller</a:t>
            </a:r>
            <a:r>
              <a:rPr b="0" lang="en"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b="0"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98" name="Google Shape;298;p40"/>
          <p:cNvSpPr txBox="1"/>
          <p:nvPr>
            <p:ph idx="2" type="body"/>
          </p:nvPr>
        </p:nvSpPr>
        <p:spPr>
          <a:xfrm>
            <a:off x="5216525" y="710950"/>
            <a:ext cx="33744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04958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Dual-core Arm Cortex-M0+ processor, flexible clock running up to 133 MHz</a:t>
            </a:r>
            <a:endParaRPr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958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Has support for popular IDEs, such as Visual studio, Arduino, and Thonny 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958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Low power modes 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958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community 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on the 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Raspberry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Pi platform 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958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96296"/>
              <a:buFont typeface="Arial"/>
              <a:buAutoNum type="arabicPeriod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PIO 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state machines for custom 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peripherals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7895" lvl="0" marL="4572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ability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supply flash memory up to 16MB for boot rom </a:t>
            </a: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0"/>
          <p:cNvSpPr txBox="1"/>
          <p:nvPr/>
        </p:nvSpPr>
        <p:spPr>
          <a:xfrm>
            <a:off x="5174225" y="240625"/>
            <a:ext cx="34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Chosen for………</a:t>
            </a:r>
            <a:endParaRPr b="1"/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75" y="1742525"/>
            <a:ext cx="3035975" cy="23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 title="slide2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936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title"/>
          </p:nvPr>
        </p:nvSpPr>
        <p:spPr>
          <a:xfrm>
            <a:off x="5502550" y="100275"/>
            <a:ext cx="3300900" cy="11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Lato Light"/>
                <a:ea typeface="Lato Light"/>
                <a:cs typeface="Lato Light"/>
                <a:sym typeface="Lato Light"/>
              </a:rPr>
              <a:t>Digital to Analog Converter </a:t>
            </a:r>
            <a:endParaRPr b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7" name="Google Shape;307;p41"/>
          <p:cNvSpPr txBox="1"/>
          <p:nvPr>
            <p:ph idx="2" type="body"/>
          </p:nvPr>
        </p:nvSpPr>
        <p:spPr>
          <a:xfrm>
            <a:off x="138475" y="1333550"/>
            <a:ext cx="4313100" cy="3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PLL Clock Generation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The internal phase loop lock takes signals from the audio </a:t>
            </a:r>
            <a:r>
              <a:rPr lang="en" sz="1100"/>
              <a:t>data</a:t>
            </a:r>
            <a:r>
              <a:rPr lang="en" sz="1100"/>
              <a:t> </a:t>
            </a:r>
            <a:r>
              <a:rPr lang="en" sz="1100"/>
              <a:t>receiver</a:t>
            </a:r>
            <a:r>
              <a:rPr lang="en" sz="1100"/>
              <a:t> form clock </a:t>
            </a:r>
            <a:r>
              <a:rPr lang="en" sz="1100"/>
              <a:t>timing</a:t>
            </a:r>
            <a:r>
              <a:rPr lang="en" sz="1100"/>
              <a:t> generation. Without the presence of a Master clock we can still operate in I2S interface form simple </a:t>
            </a:r>
            <a:r>
              <a:rPr lang="en" sz="1100"/>
              <a:t>quality</a:t>
            </a:r>
            <a:r>
              <a:rPr lang="en" sz="1100"/>
              <a:t> sound. 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Volume Control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The PCM5122 is the updated version of Texas </a:t>
            </a:r>
            <a:r>
              <a:rPr lang="en" sz="1100"/>
              <a:t>Instruments</a:t>
            </a:r>
            <a:r>
              <a:rPr lang="en" sz="1100"/>
              <a:t> PCM line of DAC converters, </a:t>
            </a:r>
            <a:r>
              <a:rPr lang="en" sz="1100"/>
              <a:t>which</a:t>
            </a:r>
            <a:r>
              <a:rPr lang="en" sz="1100"/>
              <a:t> allows for digital controls such as Volume control and automute functions.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Support for standard interfaces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The the IC has three modes two of </a:t>
            </a:r>
            <a:r>
              <a:rPr lang="en" sz="1100"/>
              <a:t>which</a:t>
            </a:r>
            <a:r>
              <a:rPr lang="en" sz="1100"/>
              <a:t> allows for I2C and SPI making programming and firmware </a:t>
            </a:r>
            <a:r>
              <a:rPr lang="en" sz="1100"/>
              <a:t>implementation</a:t>
            </a:r>
            <a:r>
              <a:rPr lang="en" sz="1100"/>
              <a:t> super simple. 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08" name="Google Shape;308;p41"/>
          <p:cNvSpPr txBox="1"/>
          <p:nvPr>
            <p:ph idx="1" type="subTitle"/>
          </p:nvPr>
        </p:nvSpPr>
        <p:spPr>
          <a:xfrm>
            <a:off x="5281950" y="3267650"/>
            <a:ext cx="3300900" cy="16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Software and hardware configurable for I2C,I2S,SPI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Integrated PLL to drive system clock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0416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Accepts 16-, 20-, 24-, and 32-Bit Audio Data</a:t>
            </a:r>
            <a:endParaRPr sz="14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Automatic Power-Save Mode</a:t>
            </a:r>
            <a:endParaRPr sz="14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Cost-$6.53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09" name="Google Shape;3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975" y="984550"/>
            <a:ext cx="2652875" cy="17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1"/>
          <p:cNvSpPr txBox="1"/>
          <p:nvPr/>
        </p:nvSpPr>
        <p:spPr>
          <a:xfrm>
            <a:off x="5553750" y="2836550"/>
            <a:ext cx="275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PCM5122</a:t>
            </a:r>
            <a:endParaRPr sz="400" u="sng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1" name="Google Shape;311;p41" title="slide 29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Our Team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aleway SemiBold"/>
                <a:ea typeface="Raleway SemiBold"/>
                <a:cs typeface="Raleway SemiBold"/>
                <a:sym typeface="Raleway SemiBold"/>
              </a:rPr>
              <a:t>Matthew Weinert CPE - </a:t>
            </a:r>
            <a:r>
              <a:rPr i="1" lang="en" sz="1500">
                <a:latin typeface="Raleway SemiBold"/>
                <a:ea typeface="Raleway SemiBold"/>
                <a:cs typeface="Raleway SemiBold"/>
                <a:sym typeface="Raleway SemiBold"/>
              </a:rPr>
              <a:t>Frontend/Backend Developer</a:t>
            </a:r>
            <a:endParaRPr i="1" sz="15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Raleway SemiBold"/>
                <a:ea typeface="Raleway SemiBold"/>
                <a:cs typeface="Raleway SemiBold"/>
                <a:sym typeface="Raleway SemiBold"/>
              </a:rPr>
              <a:t>Korey Lombardi CPE - </a:t>
            </a:r>
            <a:r>
              <a:rPr i="1" lang="en" sz="1500">
                <a:latin typeface="Raleway SemiBold"/>
                <a:ea typeface="Raleway SemiBold"/>
                <a:cs typeface="Raleway SemiBold"/>
                <a:sym typeface="Raleway SemiBold"/>
              </a:rPr>
              <a:t>Firmware/Backend Developer</a:t>
            </a:r>
            <a:endParaRPr i="1" sz="15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Raleway SemiBold"/>
                <a:ea typeface="Raleway SemiBold"/>
                <a:cs typeface="Raleway SemiBold"/>
                <a:sym typeface="Raleway SemiBold"/>
              </a:rPr>
              <a:t>Kenneth Ancrum EE - </a:t>
            </a:r>
            <a:r>
              <a:rPr i="1" lang="en" sz="1500">
                <a:latin typeface="Raleway SemiBold"/>
                <a:ea typeface="Raleway SemiBold"/>
                <a:cs typeface="Raleway SemiBold"/>
                <a:sym typeface="Raleway SemiBold"/>
              </a:rPr>
              <a:t>Hardware/Firmware</a:t>
            </a:r>
            <a:endParaRPr i="1" sz="15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>
                <a:latin typeface="Raleway SemiBold"/>
                <a:ea typeface="Raleway SemiBold"/>
                <a:cs typeface="Raleway SemiBold"/>
                <a:sym typeface="Raleway SemiBold"/>
              </a:rPr>
              <a:t>Joshua Sherrill EE - </a:t>
            </a:r>
            <a:r>
              <a:rPr i="1" lang="en" sz="1500">
                <a:latin typeface="Raleway SemiBold"/>
                <a:ea typeface="Raleway SemiBold"/>
                <a:cs typeface="Raleway SemiBold"/>
                <a:sym typeface="Raleway SemiBold"/>
              </a:rPr>
              <a:t>Hardware/Firmware</a:t>
            </a:r>
            <a:endParaRPr i="1" sz="15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02" name="Google Shape;102;p15" title="3390 Foxcroft Cir 3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/>
        </p:nvSpPr>
        <p:spPr>
          <a:xfrm>
            <a:off x="551450" y="491275"/>
            <a:ext cx="42210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50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  <a:t>MAX98306ETD+T</a:t>
            </a:r>
            <a:endParaRPr sz="3850">
              <a:solidFill>
                <a:srgbClr val="20212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17" name="Google Shape;3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100" y="1319475"/>
            <a:ext cx="2504575" cy="2019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42"/>
          <p:cNvCxnSpPr/>
          <p:nvPr/>
        </p:nvCxnSpPr>
        <p:spPr>
          <a:xfrm>
            <a:off x="4652150" y="1319475"/>
            <a:ext cx="0" cy="350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9" name="Google Shape;319;p42"/>
          <p:cNvSpPr txBox="1"/>
          <p:nvPr/>
        </p:nvSpPr>
        <p:spPr>
          <a:xfrm>
            <a:off x="551450" y="3529275"/>
            <a:ext cx="3789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Output Power 3.7W at 3Ω with 5V Supply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Click-and-Pop Suppression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Class D Speaker Amplifier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Gain selection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42"/>
          <p:cNvSpPr txBox="1"/>
          <p:nvPr/>
        </p:nvSpPr>
        <p:spPr>
          <a:xfrm>
            <a:off x="4832675" y="1765725"/>
            <a:ext cx="4090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Pop suppression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 During startup, the click-and-pop suppression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circuit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reduces any audible transient sources internal to the device. When entering shutdown, the differential speaker outputs ramp down to PGND quickly and simultaneously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Class D amplifier performance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Although the amplifier is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classified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and  configured as an AB amplifier its gives Class D performance, for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which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MOSFETs) operate as electronic switches, and not as linear gain devices as in other amplifiers.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1" name="Google Shape;321;p42" title="slide3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/>
          <p:nvPr/>
        </p:nvSpPr>
        <p:spPr>
          <a:xfrm>
            <a:off x="2716050" y="591550"/>
            <a:ext cx="371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aleway"/>
                <a:ea typeface="Raleway"/>
                <a:cs typeface="Raleway"/>
                <a:sym typeface="Raleway"/>
              </a:rPr>
              <a:t>Voltage Regulators</a:t>
            </a:r>
            <a:r>
              <a:rPr lang="en" sz="2700"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sz="2700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327" name="Google Shape;327;p43"/>
          <p:cNvCxnSpPr/>
          <p:nvPr/>
        </p:nvCxnSpPr>
        <p:spPr>
          <a:xfrm>
            <a:off x="4564500" y="1191850"/>
            <a:ext cx="15000" cy="365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8" name="Google Shape;328;p43"/>
          <p:cNvSpPr txBox="1"/>
          <p:nvPr/>
        </p:nvSpPr>
        <p:spPr>
          <a:xfrm>
            <a:off x="1423725" y="1323475"/>
            <a:ext cx="13836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TPS63000</a:t>
            </a:r>
            <a:endParaRPr sz="2050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43"/>
          <p:cNvSpPr txBox="1"/>
          <p:nvPr/>
        </p:nvSpPr>
        <p:spPr>
          <a:xfrm>
            <a:off x="6196275" y="1323475"/>
            <a:ext cx="150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 Light"/>
                <a:ea typeface="Lato Light"/>
                <a:cs typeface="Lato Light"/>
                <a:sym typeface="Lato Light"/>
              </a:rPr>
              <a:t>ADP150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38" y="1887926"/>
            <a:ext cx="2015574" cy="11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150" y="1858602"/>
            <a:ext cx="1318426" cy="12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3"/>
          <p:cNvSpPr txBox="1"/>
          <p:nvPr/>
        </p:nvSpPr>
        <p:spPr>
          <a:xfrm>
            <a:off x="671775" y="3068050"/>
            <a:ext cx="3088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Output currents can go as high as 1200 mA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Voltage supply range 1.8V-5.5V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Power-Save Mode for Improved Efficiency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Cost - $0.85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5258875" y="3021675"/>
            <a:ext cx="328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Ultralow noise: 9 μV rms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Maximum output current: 150 mA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Cost - $1.36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4" name="Google Shape;334;p43" title="slide31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/>
          <p:nvPr>
            <p:ph type="title"/>
          </p:nvPr>
        </p:nvSpPr>
        <p:spPr>
          <a:xfrm>
            <a:off x="594025" y="1328000"/>
            <a:ext cx="3300900" cy="6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Prototyping</a:t>
            </a:r>
            <a:r>
              <a:rPr b="0" lang="en"/>
              <a:t> For DAC</a:t>
            </a:r>
            <a:endParaRPr b="0"/>
          </a:p>
        </p:txBody>
      </p:sp>
      <p:sp>
        <p:nvSpPr>
          <p:cNvPr id="340" name="Google Shape;340;p44"/>
          <p:cNvSpPr txBox="1"/>
          <p:nvPr>
            <p:ph idx="1" type="subTitle"/>
          </p:nvPr>
        </p:nvSpPr>
        <p:spPr>
          <a:xfrm>
            <a:off x="594025" y="2192250"/>
            <a:ext cx="3300900" cy="13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620"/>
              <a:t>Initial</a:t>
            </a:r>
            <a:r>
              <a:rPr lang="en" sz="1620"/>
              <a:t> prototyping was done </a:t>
            </a:r>
            <a:r>
              <a:rPr lang="en" sz="1620"/>
              <a:t>using</a:t>
            </a:r>
            <a:r>
              <a:rPr lang="en" sz="1620"/>
              <a:t> a </a:t>
            </a:r>
            <a:r>
              <a:rPr lang="en" sz="1620"/>
              <a:t>raspberry pi</a:t>
            </a:r>
            <a:r>
              <a:rPr lang="en" sz="1620"/>
              <a:t> pico to test the I2S interface connection with the PCM5122. This helped us to understand the sound </a:t>
            </a:r>
            <a:r>
              <a:rPr lang="en" sz="1620"/>
              <a:t>function</a:t>
            </a:r>
            <a:r>
              <a:rPr lang="en" sz="1620"/>
              <a:t> in our system.</a:t>
            </a:r>
            <a:endParaRPr sz="1620"/>
          </a:p>
        </p:txBody>
      </p:sp>
      <p:pic>
        <p:nvPicPr>
          <p:cNvPr id="341" name="Google Shape;3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675" y="445600"/>
            <a:ext cx="4188725" cy="425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4" title="slide 3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979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 txBox="1"/>
          <p:nvPr>
            <p:ph type="title"/>
          </p:nvPr>
        </p:nvSpPr>
        <p:spPr>
          <a:xfrm>
            <a:off x="730000" y="1318650"/>
            <a:ext cx="3300900" cy="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Prototyping For Lighting </a:t>
            </a:r>
            <a:endParaRPr b="0"/>
          </a:p>
        </p:txBody>
      </p:sp>
      <p:sp>
        <p:nvSpPr>
          <p:cNvPr id="348" name="Google Shape;348;p45"/>
          <p:cNvSpPr txBox="1"/>
          <p:nvPr>
            <p:ph idx="1" type="subTitle"/>
          </p:nvPr>
        </p:nvSpPr>
        <p:spPr>
          <a:xfrm>
            <a:off x="477525" y="2366575"/>
            <a:ext cx="33009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640"/>
              <a:t>Using the pico</a:t>
            </a:r>
            <a:r>
              <a:rPr lang="en" sz="1640"/>
              <a:t> and esp32 development boards we tested programming for 4 wire and 3 wire led strips, to helps us in choosing the most efficient choice. </a:t>
            </a:r>
            <a:endParaRPr sz="1640"/>
          </a:p>
        </p:txBody>
      </p:sp>
      <p:pic>
        <p:nvPicPr>
          <p:cNvPr id="349" name="Google Shape;34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425" y="96275"/>
            <a:ext cx="362902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5" title="slide 3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/>
          <p:nvPr/>
        </p:nvSpPr>
        <p:spPr>
          <a:xfrm>
            <a:off x="907150" y="1669925"/>
            <a:ext cx="2403300" cy="83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6"/>
          <p:cNvSpPr txBox="1"/>
          <p:nvPr>
            <p:ph idx="4294967295" type="title"/>
          </p:nvPr>
        </p:nvSpPr>
        <p:spPr>
          <a:xfrm>
            <a:off x="486325" y="200225"/>
            <a:ext cx="3890400" cy="6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u="sng"/>
              <a:t>Problems &amp; Solutions</a:t>
            </a:r>
            <a:r>
              <a:rPr lang="en"/>
              <a:t> </a:t>
            </a:r>
            <a:endParaRPr/>
          </a:p>
        </p:txBody>
      </p:sp>
      <p:sp>
        <p:nvSpPr>
          <p:cNvPr id="357" name="Google Shape;357;p46"/>
          <p:cNvSpPr/>
          <p:nvPr/>
        </p:nvSpPr>
        <p:spPr>
          <a:xfrm>
            <a:off x="317950" y="1356125"/>
            <a:ext cx="8743800" cy="14589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6"/>
          <p:cNvSpPr txBox="1"/>
          <p:nvPr/>
        </p:nvSpPr>
        <p:spPr>
          <a:xfrm>
            <a:off x="846400" y="1454513"/>
            <a:ext cx="2403300" cy="1262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Reference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oscillator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isn't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 higher enough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frequency, selected audio file have to be resampled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46"/>
          <p:cNvSpPr txBox="1"/>
          <p:nvPr/>
        </p:nvSpPr>
        <p:spPr>
          <a:xfrm>
            <a:off x="404700" y="948275"/>
            <a:ext cx="1664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latin typeface="Lato"/>
                <a:ea typeface="Lato"/>
                <a:cs typeface="Lato"/>
                <a:sym typeface="Lato"/>
              </a:rPr>
              <a:t>Current issues</a:t>
            </a:r>
            <a:endParaRPr sz="17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46"/>
          <p:cNvSpPr txBox="1"/>
          <p:nvPr/>
        </p:nvSpPr>
        <p:spPr>
          <a:xfrm>
            <a:off x="3572475" y="1562225"/>
            <a:ext cx="2777400" cy="104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RP2040 is new, lacks a proprietary IDE, and therefore has uncommon library support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p46"/>
          <p:cNvSpPr/>
          <p:nvPr/>
        </p:nvSpPr>
        <p:spPr>
          <a:xfrm>
            <a:off x="317950" y="3497575"/>
            <a:ext cx="8697300" cy="13281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6"/>
          <p:cNvSpPr txBox="1"/>
          <p:nvPr/>
        </p:nvSpPr>
        <p:spPr>
          <a:xfrm>
            <a:off x="6490150" y="1608975"/>
            <a:ext cx="2113500" cy="104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Software and GUI issues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related to design and implementation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46"/>
          <p:cNvSpPr txBox="1"/>
          <p:nvPr/>
        </p:nvSpPr>
        <p:spPr>
          <a:xfrm>
            <a:off x="404700" y="3168775"/>
            <a:ext cx="150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Possible solution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46"/>
          <p:cNvSpPr txBox="1"/>
          <p:nvPr/>
        </p:nvSpPr>
        <p:spPr>
          <a:xfrm>
            <a:off x="467500" y="3568975"/>
            <a:ext cx="3161100" cy="118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Code for no standard clock 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timing software, provide an standard external oscillator, or select a MCU that has a high reference clock oscillator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46"/>
          <p:cNvSpPr txBox="1"/>
          <p:nvPr/>
        </p:nvSpPr>
        <p:spPr>
          <a:xfrm>
            <a:off x="5648500" y="4685250"/>
            <a:ext cx="538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6" name="Google Shape;366;p46"/>
          <p:cNvCxnSpPr/>
          <p:nvPr/>
        </p:nvCxnSpPr>
        <p:spPr>
          <a:xfrm>
            <a:off x="2235075" y="2887850"/>
            <a:ext cx="9300" cy="53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7" name="Google Shape;367;p46"/>
          <p:cNvSpPr txBox="1"/>
          <p:nvPr/>
        </p:nvSpPr>
        <p:spPr>
          <a:xfrm>
            <a:off x="3749950" y="3607525"/>
            <a:ext cx="2291400" cy="1108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Coding around obscure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libraries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using logic our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recontextualizing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existing programs to fit our scope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8" name="Google Shape;368;p46"/>
          <p:cNvCxnSpPr/>
          <p:nvPr/>
        </p:nvCxnSpPr>
        <p:spPr>
          <a:xfrm flipH="1">
            <a:off x="4737988" y="2850000"/>
            <a:ext cx="16200" cy="6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9" name="Google Shape;369;p46"/>
          <p:cNvSpPr txBox="1"/>
          <p:nvPr/>
        </p:nvSpPr>
        <p:spPr>
          <a:xfrm>
            <a:off x="6300850" y="3699925"/>
            <a:ext cx="2492100" cy="923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Researching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and seeking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python support for our GUI or finding another language to write our GUI in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0" name="Google Shape;370;p46"/>
          <p:cNvCxnSpPr/>
          <p:nvPr/>
        </p:nvCxnSpPr>
        <p:spPr>
          <a:xfrm>
            <a:off x="7406650" y="2899075"/>
            <a:ext cx="0" cy="52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71" name="Google Shape;371;p46" title="slide 34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6800" y="14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0" lang="en"/>
              <a:t>Upcoming tasks</a:t>
            </a:r>
            <a:endParaRPr b="0"/>
          </a:p>
        </p:txBody>
      </p:sp>
      <p:sp>
        <p:nvSpPr>
          <p:cNvPr id="377" name="Google Shape;377;p4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Complete </a:t>
            </a:r>
            <a:r>
              <a:rPr lang="en"/>
              <a:t>prototype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Order PCB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Finish Firmware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Finish Frontend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System Testing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Design Housing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 Additional Features (Stretch Goals)</a:t>
            </a:r>
            <a:endParaRPr/>
          </a:p>
        </p:txBody>
      </p:sp>
      <p:pic>
        <p:nvPicPr>
          <p:cNvPr id="378" name="Google Shape;378;p47" title="3390 Foxcroft Cir 14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/>
          <p:nvPr>
            <p:ph type="title"/>
          </p:nvPr>
        </p:nvSpPr>
        <p:spPr>
          <a:xfrm>
            <a:off x="578450" y="0"/>
            <a:ext cx="3102300" cy="10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5100"/>
              <a:t>Progress</a:t>
            </a:r>
            <a:endParaRPr b="0" sz="5100"/>
          </a:p>
        </p:txBody>
      </p:sp>
      <p:pic>
        <p:nvPicPr>
          <p:cNvPr id="384" name="Google Shape;38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475" y="1047575"/>
            <a:ext cx="6773150" cy="38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8" title="3390 Foxcroft Cir 1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391" name="Google Shape;391;p49" title="3390 Foxcroft Cir 12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76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The Problem</a:t>
            </a:r>
            <a:endParaRPr b="0"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 it yourself security is expensive and there are little options on the market for a full security system that can be self monitored.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Home Security companies gouge customers with subpar products </a:t>
            </a:r>
            <a:r>
              <a:rPr lang="en"/>
              <a:t>because</a:t>
            </a:r>
            <a:r>
              <a:rPr lang="en"/>
              <a:t> of lack of competition.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Lack of flexibility when it comes to a home security </a:t>
            </a:r>
            <a:r>
              <a:rPr lang="en"/>
              <a:t>system.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Lack of features, such as Detection software and 3rd-party peripheral compatibility. </a:t>
            </a:r>
            <a:endParaRPr/>
          </a:p>
        </p:txBody>
      </p:sp>
      <p:pic>
        <p:nvPicPr>
          <p:cNvPr id="109" name="Google Shape;109;p16" title="3390 Foxcroft Cir 4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422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57200" y="2160850"/>
            <a:ext cx="3741600" cy="9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4940"/>
              <a:t>Our Project</a:t>
            </a:r>
            <a:endParaRPr b="0" sz="4940"/>
          </a:p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5043900" y="490375"/>
            <a:ext cx="3374400" cy="3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smart hub at its core functionality is a smart detection system, where users can purchase any IP camera off the market and connect it directly to the hub.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hub will use our smart detection technology to alert the user when someone is in the view of the camera by an alarm and changing led lights.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" sz="1500"/>
              <a:t>The goal of this project is deliver a functioning  smart detection system.</a:t>
            </a:r>
            <a:endParaRPr sz="1500"/>
          </a:p>
        </p:txBody>
      </p:sp>
      <p:pic>
        <p:nvPicPr>
          <p:cNvPr id="116" name="Google Shape;116;p17" title="3390 Foxcroft Cir 5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Stretch Goals</a:t>
            </a:r>
            <a:endParaRPr b="0"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Cloud Storage Capability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Mobile Application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Backup Battery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Adding </a:t>
            </a:r>
            <a:r>
              <a:rPr lang="en"/>
              <a:t>increased</a:t>
            </a:r>
            <a:r>
              <a:rPr lang="en"/>
              <a:t> range of IP cameras supported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Ability to cast and </a:t>
            </a:r>
            <a:r>
              <a:rPr lang="en"/>
              <a:t>receive</a:t>
            </a:r>
            <a:r>
              <a:rPr lang="en"/>
              <a:t> data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 way communication via the hub and the camera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Screenshot </a:t>
            </a:r>
            <a:r>
              <a:rPr lang="en"/>
              <a:t>Capability</a:t>
            </a:r>
            <a:r>
              <a:rPr lang="en"/>
              <a:t> </a:t>
            </a:r>
            <a:endParaRPr/>
          </a:p>
        </p:txBody>
      </p:sp>
      <p:pic>
        <p:nvPicPr>
          <p:cNvPr id="123" name="Google Shape;123;p18" title="3390 Foxcroft Cir 7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Roles &amp; Responsibilities</a:t>
            </a:r>
            <a:endParaRPr b="0"/>
          </a:p>
        </p:txBody>
      </p:sp>
      <p:graphicFrame>
        <p:nvGraphicFramePr>
          <p:cNvPr id="129" name="Google Shape;129;p19"/>
          <p:cNvGraphicFramePr/>
          <p:nvPr/>
        </p:nvGraphicFramePr>
        <p:xfrm>
          <a:off x="952500" y="20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{D77F7921-3AA9-4571-B8B1-FF24913BE798}</a:tableStyleId>
              </a:tblPr>
              <a:tblGrid>
                <a:gridCol w="3619500"/>
                <a:gridCol w="3619500"/>
              </a:tblGrid>
              <a:tr h="61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Matt Weinert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Handle all of the user facing interfaces, such as the smart hub control features.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Korey Lombardi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Handling all of the firmware communication such as control of the LEDs and Audio.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Kenneth Ancrum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Develop the Hardware design and overall board design for </a:t>
                      </a:r>
                      <a:r>
                        <a:rPr lang="en"/>
                        <a:t>custom</a:t>
                      </a:r>
                      <a:r>
                        <a:rPr lang="en"/>
                        <a:t> PCB, as well as audio and power design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Joshua Sherrill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Assist with the Audio development, handle the LED design, work on the </a:t>
                      </a:r>
                      <a:r>
                        <a:rPr lang="en"/>
                        <a:t>housing</a:t>
                      </a:r>
                      <a:r>
                        <a:rPr lang="en"/>
                        <a:t> for the project.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0" name="Google Shape;130;p19" title="3390 Foxcroft Cir 6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62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27650" y="673700"/>
            <a:ext cx="76887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Budget</a:t>
            </a:r>
            <a:endParaRPr b="0"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100" y="1489950"/>
            <a:ext cx="5535224" cy="341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title="3390 Foxcroft Cir 8 (1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Software (Application)</a:t>
            </a:r>
            <a:endParaRPr b="0"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729450" y="2129075"/>
            <a:ext cx="4456200" cy="25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required of the project  on the software side: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Desktop Application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Can interface with MCU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Support for ML human detection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Portable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Multithreaded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Can achieve our deliverables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Streaming live video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Saving video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Watching old streams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9549" y="829813"/>
            <a:ext cx="1730349" cy="18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550" y="3336650"/>
            <a:ext cx="1730349" cy="133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5512" y="813625"/>
            <a:ext cx="1490874" cy="18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5767" y="2990417"/>
            <a:ext cx="1730350" cy="17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 title="9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6705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